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2.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2.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2011680"/>
            <a:ext cx="12984480" cy="2286000"/>
          </a:xfrm>
          <a:prstGeom prst="rect">
            <a:avLst/>
          </a:prstGeom>
          <a:noFill/>
          <a:ln/>
        </p:spPr>
        <p:txBody>
          <a:bodyPr wrap="square" lIns="0" tIns="0" rIns="0" bIns="0" rtlCol="0" anchor="ctr"/>
          <a:lstStyle/>
          <a:p>
            <a:pPr algn="l" indent="0" marL="0">
              <a:lnSpc>
                <a:spcPts val="8970"/>
              </a:lnSpc>
              <a:buNone/>
            </a:pPr>
            <a:r>
              <a:rPr lang="en-US" sz="6410" dirty="0">
                <a:solidFill>
                  <a:srgbClr val="78F2E6"/>
                </a:solidFill>
                <a:latin typeface="AlibabaPuHuiTi-Alibaba-PuHuiTi" pitchFamily="34" charset="0"/>
                <a:ea typeface="AlibabaPuHuiTi-Alibaba-PuHuiTi" pitchFamily="34" charset="-122"/>
                <a:cs typeface="AlibabaPuHuiTi-Alibaba-PuHuiTi" pitchFamily="34" charset="-120"/>
              </a:rPr>
              <a:t>CineScope 2024: Analyzing Global Cinema</a:t>
            </a:r>
            <a:endParaRPr lang="en-US" sz="6410" dirty="0"/>
          </a:p>
        </p:txBody>
      </p:sp>
      <p:sp>
        <p:nvSpPr>
          <p:cNvPr id="5" name="Text 1"/>
          <p:cNvSpPr/>
          <p:nvPr/>
        </p:nvSpPr>
        <p:spPr>
          <a:xfrm>
            <a:off x="832104" y="4553712"/>
            <a:ext cx="12984480" cy="1417320"/>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CineScope 2024 investigates the world of cinema through comprehensive data analysis. This presentation covers the stages of data cleaning, exploratory data analysis (EDA), and the creation of visualizations such as scatter plots and heatmaps. By examining a dataset of 200,000 films, we aim to uncover valuable insights and trends within the global film industry.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sp>
        <p:nvSpPr>
          <p:cNvPr id="3" name="Text 0"/>
          <p:cNvSpPr/>
          <p:nvPr/>
        </p:nvSpPr>
        <p:spPr>
          <a:xfrm>
            <a:off x="8046720" y="5559552"/>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Data Sources</a:t>
            </a:r>
            <a:endParaRPr lang="en-US" sz="2320" dirty="0"/>
          </a:p>
        </p:txBody>
      </p:sp>
      <p:sp>
        <p:nvSpPr>
          <p:cNvPr id="4" name="Text 1"/>
          <p:cNvSpPr/>
          <p:nvPr/>
        </p:nvSpPr>
        <p:spPr>
          <a:xfrm>
            <a:off x="8046720" y="6117336"/>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The dataset is derived from various film databases and box office reports.</a:t>
            </a:r>
            <a:endParaRPr lang="en-US" sz="1850" dirty="0"/>
          </a:p>
        </p:txBody>
      </p:sp>
      <p:sp>
        <p:nvSpPr>
          <p:cNvPr id="5" name="Text 2"/>
          <p:cNvSpPr/>
          <p:nvPr/>
        </p:nvSpPr>
        <p:spPr>
          <a:xfrm>
            <a:off x="8046720" y="4032504"/>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Purpose of Analysis</a:t>
            </a:r>
            <a:endParaRPr lang="en-US" sz="2320" dirty="0"/>
          </a:p>
        </p:txBody>
      </p:sp>
      <p:sp>
        <p:nvSpPr>
          <p:cNvPr id="6" name="Text 3"/>
          <p:cNvSpPr/>
          <p:nvPr/>
        </p:nvSpPr>
        <p:spPr>
          <a:xfrm>
            <a:off x="832104" y="103327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Data Collection Overview</a:t>
            </a:r>
            <a:endParaRPr lang="en-US" sz="4640" dirty="0"/>
          </a:p>
        </p:txBody>
      </p:sp>
      <p:sp>
        <p:nvSpPr>
          <p:cNvPr id="7" name="Text 4"/>
          <p:cNvSpPr/>
          <p:nvPr/>
        </p:nvSpPr>
        <p:spPr>
          <a:xfrm>
            <a:off x="8046720" y="2505456"/>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Dataset Description</a:t>
            </a:r>
            <a:endParaRPr lang="en-US" sz="2320" dirty="0"/>
          </a:p>
        </p:txBody>
      </p:sp>
      <p:sp>
        <p:nvSpPr>
          <p:cNvPr id="8" name="Text 5"/>
          <p:cNvSpPr/>
          <p:nvPr/>
        </p:nvSpPr>
        <p:spPr>
          <a:xfrm>
            <a:off x="841248" y="2377440"/>
            <a:ext cx="6007608" cy="1773936"/>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This presentation provides an overview of the dataset used for analysis in global cinema, highlighting its description, purpose, and sources. The information aims to reveal patterns and trends within the film industry and audience preferences.</a:t>
            </a:r>
            <a:endParaRPr lang="en-US" sz="1850" dirty="0"/>
          </a:p>
        </p:txBody>
      </p:sp>
      <p:sp>
        <p:nvSpPr>
          <p:cNvPr id="9" name="Text 6"/>
          <p:cNvSpPr/>
          <p:nvPr/>
        </p:nvSpPr>
        <p:spPr>
          <a:xfrm>
            <a:off x="8046720" y="3063240"/>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The dataset comprises 200,000 entries of global cinema data.</a:t>
            </a:r>
            <a:endParaRPr lang="en-US" sz="1850" dirty="0"/>
          </a:p>
        </p:txBody>
      </p:sp>
      <p:sp>
        <p:nvSpPr>
          <p:cNvPr id="10" name="Text 7"/>
          <p:cNvSpPr/>
          <p:nvPr/>
        </p:nvSpPr>
        <p:spPr>
          <a:xfrm>
            <a:off x="8046720" y="4590288"/>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The analysis aims to identify patterns, correlations, and trends in global cinema.</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sp>
        <p:nvSpPr>
          <p:cNvPr id="3" name="Text 0"/>
          <p:cNvSpPr/>
          <p:nvPr/>
        </p:nvSpPr>
        <p:spPr>
          <a:xfrm>
            <a:off x="8046720" y="2505456"/>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Handling Missing Values</a:t>
            </a:r>
            <a:endParaRPr lang="en-US" sz="2320" dirty="0"/>
          </a:p>
        </p:txBody>
      </p:sp>
      <p:sp>
        <p:nvSpPr>
          <p:cNvPr id="4" name="Text 1"/>
          <p:cNvSpPr/>
          <p:nvPr/>
        </p:nvSpPr>
        <p:spPr>
          <a:xfrm>
            <a:off x="8046720" y="6117336"/>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All variables were standardized to ensure consistency in data types.</a:t>
            </a:r>
            <a:endParaRPr lang="en-US" sz="1850" dirty="0"/>
          </a:p>
        </p:txBody>
      </p:sp>
      <p:sp>
        <p:nvSpPr>
          <p:cNvPr id="5" name="Text 2"/>
          <p:cNvSpPr/>
          <p:nvPr/>
        </p:nvSpPr>
        <p:spPr>
          <a:xfrm>
            <a:off x="8046720" y="4590288"/>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Statistical methods were used to detect outliers in box office earnings.</a:t>
            </a:r>
            <a:endParaRPr lang="en-US" sz="1850" dirty="0"/>
          </a:p>
        </p:txBody>
      </p:sp>
      <p:sp>
        <p:nvSpPr>
          <p:cNvPr id="6" name="Text 3"/>
          <p:cNvSpPr/>
          <p:nvPr/>
        </p:nvSpPr>
        <p:spPr>
          <a:xfrm>
            <a:off x="841248" y="2377440"/>
            <a:ext cx="6007608" cy="1773936"/>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The data cleaning process is crucial for ensuring the integrity and reliability of the dataset. It involves handling missing values, detecting outliers, and standardizing data formats to facilitate accurate analysis.</a:t>
            </a:r>
            <a:endParaRPr lang="en-US" sz="1850" dirty="0"/>
          </a:p>
        </p:txBody>
      </p:sp>
      <p:sp>
        <p:nvSpPr>
          <p:cNvPr id="7" name="Text 4"/>
          <p:cNvSpPr/>
          <p:nvPr/>
        </p:nvSpPr>
        <p:spPr>
          <a:xfrm>
            <a:off x="832104" y="103327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Data Cleaning Process</a:t>
            </a:r>
            <a:endParaRPr lang="en-US" sz="4640" dirty="0"/>
          </a:p>
        </p:txBody>
      </p:sp>
      <p:sp>
        <p:nvSpPr>
          <p:cNvPr id="8" name="Text 5"/>
          <p:cNvSpPr/>
          <p:nvPr/>
        </p:nvSpPr>
        <p:spPr>
          <a:xfrm>
            <a:off x="8046720" y="4032504"/>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Outlier Detection</a:t>
            </a:r>
            <a:endParaRPr lang="en-US" sz="2320" dirty="0"/>
          </a:p>
        </p:txBody>
      </p:sp>
      <p:sp>
        <p:nvSpPr>
          <p:cNvPr id="9" name="Text 6"/>
          <p:cNvSpPr/>
          <p:nvPr/>
        </p:nvSpPr>
        <p:spPr>
          <a:xfrm>
            <a:off x="8046720" y="3063240"/>
            <a:ext cx="5504688" cy="71323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Missing values were identified and addressed through imputation or removal.</a:t>
            </a:r>
            <a:endParaRPr lang="en-US" sz="1850" dirty="0"/>
          </a:p>
        </p:txBody>
      </p:sp>
      <p:sp>
        <p:nvSpPr>
          <p:cNvPr id="10" name="Text 7"/>
          <p:cNvSpPr/>
          <p:nvPr/>
        </p:nvSpPr>
        <p:spPr>
          <a:xfrm>
            <a:off x="8046720" y="5559552"/>
            <a:ext cx="5504688"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Data Formatting</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5248656" y="4562856"/>
            <a:ext cx="4142232" cy="2212848"/>
          </a:xfrm>
          <a:prstGeom prst="rect">
            <a:avLst/>
          </a:prstGeom>
        </p:spPr>
      </p:pic>
      <p:pic>
        <p:nvPicPr>
          <p:cNvPr id="5" name="Image 3" descr="preencoded.png">    </p:cNvPr>
          <p:cNvPicPr>
            <a:picLocks noChangeAspect="1"/>
          </p:cNvPicPr>
          <p:nvPr/>
        </p:nvPicPr>
        <p:blipFill>
          <a:blip r:embed="rId4"/>
          <a:stretch>
            <a:fillRect/>
          </a:stretch>
        </p:blipFill>
        <p:spPr>
          <a:xfrm>
            <a:off x="841248" y="4562856"/>
            <a:ext cx="4142232" cy="2212848"/>
          </a:xfrm>
          <a:prstGeom prst="rect">
            <a:avLst/>
          </a:prstGeom>
        </p:spPr>
      </p:pic>
      <p:pic>
        <p:nvPicPr>
          <p:cNvPr id="6" name="Image 4" descr="preencoded.png">    </p:cNvPr>
          <p:cNvPicPr>
            <a:picLocks noChangeAspect="1"/>
          </p:cNvPicPr>
          <p:nvPr/>
        </p:nvPicPr>
        <p:blipFill>
          <a:blip r:embed="rId5"/>
          <a:stretch>
            <a:fillRect/>
          </a:stretch>
        </p:blipFill>
        <p:spPr>
          <a:xfrm>
            <a:off x="9656064" y="4562856"/>
            <a:ext cx="4142232" cy="2212848"/>
          </a:xfrm>
          <a:prstGeom prst="rect">
            <a:avLst/>
          </a:prstGeom>
        </p:spPr>
      </p:pic>
      <p:sp>
        <p:nvSpPr>
          <p:cNvPr id="7" name="Text 0"/>
          <p:cNvSpPr/>
          <p:nvPr/>
        </p:nvSpPr>
        <p:spPr>
          <a:xfrm>
            <a:off x="5486400" y="5230368"/>
            <a:ext cx="3675888" cy="1417320"/>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Explored relationships between two variables like box office earnings versus audience ratings.</a:t>
            </a:r>
            <a:endParaRPr lang="en-US" sz="1850" dirty="0"/>
          </a:p>
        </p:txBody>
      </p:sp>
      <p:sp>
        <p:nvSpPr>
          <p:cNvPr id="8" name="Text 1"/>
          <p:cNvSpPr/>
          <p:nvPr/>
        </p:nvSpPr>
        <p:spPr>
          <a:xfrm>
            <a:off x="832104" y="345643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Exploratory Data Analysis (EDA)</a:t>
            </a:r>
            <a:endParaRPr lang="en-US" sz="4640" dirty="0"/>
          </a:p>
        </p:txBody>
      </p:sp>
      <p:sp>
        <p:nvSpPr>
          <p:cNvPr id="9" name="Text 2"/>
          <p:cNvSpPr/>
          <p:nvPr/>
        </p:nvSpPr>
        <p:spPr>
          <a:xfrm>
            <a:off x="1078992" y="4681728"/>
            <a:ext cx="3675888"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Univariate Analysis</a:t>
            </a:r>
            <a:endParaRPr lang="en-US" sz="2320" dirty="0"/>
          </a:p>
        </p:txBody>
      </p:sp>
      <p:sp>
        <p:nvSpPr>
          <p:cNvPr id="10" name="Text 3"/>
          <p:cNvSpPr/>
          <p:nvPr/>
        </p:nvSpPr>
        <p:spPr>
          <a:xfrm>
            <a:off x="1078992" y="5230368"/>
            <a:ext cx="3675888" cy="1069848"/>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Analyzed individual variables such as the distribution of genres and average ratings.</a:t>
            </a:r>
            <a:endParaRPr lang="en-US" sz="1850" dirty="0"/>
          </a:p>
        </p:txBody>
      </p:sp>
      <p:sp>
        <p:nvSpPr>
          <p:cNvPr id="11" name="Text 4"/>
          <p:cNvSpPr/>
          <p:nvPr/>
        </p:nvSpPr>
        <p:spPr>
          <a:xfrm>
            <a:off x="5486400" y="4681728"/>
            <a:ext cx="3675888"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Bivariate Analysis</a:t>
            </a:r>
            <a:endParaRPr lang="en-US" sz="2320" dirty="0"/>
          </a:p>
        </p:txBody>
      </p:sp>
      <p:sp>
        <p:nvSpPr>
          <p:cNvPr id="12" name="Text 5"/>
          <p:cNvSpPr/>
          <p:nvPr/>
        </p:nvSpPr>
        <p:spPr>
          <a:xfrm>
            <a:off x="9893808" y="5230368"/>
            <a:ext cx="3675888" cy="1069848"/>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Initial findings suggest a correlation between higher budgets and box office success.</a:t>
            </a:r>
            <a:endParaRPr lang="en-US" sz="1850" dirty="0"/>
          </a:p>
        </p:txBody>
      </p:sp>
      <p:sp>
        <p:nvSpPr>
          <p:cNvPr id="13" name="Text 6"/>
          <p:cNvSpPr/>
          <p:nvPr/>
        </p:nvSpPr>
        <p:spPr>
          <a:xfrm>
            <a:off x="9893808" y="4681728"/>
            <a:ext cx="3675888"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Key Findings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5248656" y="2871216"/>
            <a:ext cx="4142232" cy="3328416"/>
          </a:xfrm>
          <a:prstGeom prst="rect">
            <a:avLst/>
          </a:prstGeom>
        </p:spPr>
      </p:pic>
      <p:pic>
        <p:nvPicPr>
          <p:cNvPr id="5" name="Image 3" descr="preencoded.png">    </p:cNvPr>
          <p:cNvPicPr>
            <a:picLocks noChangeAspect="1"/>
          </p:cNvPicPr>
          <p:nvPr/>
        </p:nvPicPr>
        <p:blipFill>
          <a:blip r:embed="rId4"/>
          <a:stretch>
            <a:fillRect/>
          </a:stretch>
        </p:blipFill>
        <p:spPr>
          <a:xfrm>
            <a:off x="841248" y="2871216"/>
            <a:ext cx="4142232" cy="3328416"/>
          </a:xfrm>
          <a:prstGeom prst="rect">
            <a:avLst/>
          </a:prstGeom>
        </p:spPr>
      </p:pic>
      <p:pic>
        <p:nvPicPr>
          <p:cNvPr id="6" name="Image 4" descr="preencoded.png">    </p:cNvPr>
          <p:cNvPicPr>
            <a:picLocks noChangeAspect="1"/>
          </p:cNvPicPr>
          <p:nvPr/>
        </p:nvPicPr>
        <p:blipFill>
          <a:blip r:embed="rId5"/>
          <a:stretch>
            <a:fillRect/>
          </a:stretch>
        </p:blipFill>
        <p:spPr>
          <a:xfrm>
            <a:off x="9656064" y="2871216"/>
            <a:ext cx="4142232" cy="3328416"/>
          </a:xfrm>
          <a:prstGeom prst="rect">
            <a:avLst/>
          </a:prstGeom>
        </p:spPr>
      </p:pic>
      <p:sp>
        <p:nvSpPr>
          <p:cNvPr id="7" name="Text 0"/>
          <p:cNvSpPr/>
          <p:nvPr/>
        </p:nvSpPr>
        <p:spPr>
          <a:xfrm>
            <a:off x="5486400" y="2990088"/>
            <a:ext cx="3675888"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Correlation Heatmap</a:t>
            </a:r>
            <a:endParaRPr lang="en-US" sz="2320" dirty="0"/>
          </a:p>
        </p:txBody>
      </p:sp>
      <p:sp>
        <p:nvSpPr>
          <p:cNvPr id="8" name="Text 1"/>
          <p:cNvSpPr/>
          <p:nvPr/>
        </p:nvSpPr>
        <p:spPr>
          <a:xfrm>
            <a:off x="832104" y="1764792"/>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Visualization Techniques</a:t>
            </a:r>
            <a:endParaRPr lang="en-US" sz="4640" dirty="0"/>
          </a:p>
        </p:txBody>
      </p:sp>
      <p:sp>
        <p:nvSpPr>
          <p:cNvPr id="9" name="Text 2"/>
          <p:cNvSpPr/>
          <p:nvPr/>
        </p:nvSpPr>
        <p:spPr>
          <a:xfrm>
            <a:off x="1078992" y="3538728"/>
            <a:ext cx="3675888" cy="2130552"/>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Created scatter plots to visualize relationships between variables, such as budget vs. box office performance, providing insights into how financial investment impacts success.</a:t>
            </a:r>
            <a:endParaRPr lang="en-US" sz="1850" dirty="0"/>
          </a:p>
        </p:txBody>
      </p:sp>
      <p:sp>
        <p:nvSpPr>
          <p:cNvPr id="10" name="Text 3"/>
          <p:cNvSpPr/>
          <p:nvPr/>
        </p:nvSpPr>
        <p:spPr>
          <a:xfrm>
            <a:off x="1078992" y="2990088"/>
            <a:ext cx="3675888"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Scatter Plots</a:t>
            </a:r>
            <a:endParaRPr lang="en-US" sz="2320" dirty="0"/>
          </a:p>
        </p:txBody>
      </p:sp>
      <p:sp>
        <p:nvSpPr>
          <p:cNvPr id="11" name="Text 4"/>
          <p:cNvSpPr/>
          <p:nvPr/>
        </p:nvSpPr>
        <p:spPr>
          <a:xfrm>
            <a:off x="9893808" y="2990088"/>
            <a:ext cx="3675888" cy="832104"/>
          </a:xfrm>
          <a:prstGeom prst="rect">
            <a:avLst/>
          </a:prstGeom>
          <a:noFill/>
          <a:ln/>
        </p:spPr>
        <p:txBody>
          <a:bodyPr wrap="squar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Univariate Distribution Plots</a:t>
            </a:r>
            <a:endParaRPr lang="en-US" sz="2320" dirty="0"/>
          </a:p>
        </p:txBody>
      </p:sp>
      <p:sp>
        <p:nvSpPr>
          <p:cNvPr id="12" name="Text 5"/>
          <p:cNvSpPr/>
          <p:nvPr/>
        </p:nvSpPr>
        <p:spPr>
          <a:xfrm>
            <a:off x="9893808" y="3959352"/>
            <a:ext cx="3675888" cy="2130552"/>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Distribution plots for key variables like ratings and box office revenues were included, showcasing the spread and central tendencies of these metrics.</a:t>
            </a:r>
            <a:endParaRPr lang="en-US" sz="1850" dirty="0"/>
          </a:p>
        </p:txBody>
      </p:sp>
      <p:sp>
        <p:nvSpPr>
          <p:cNvPr id="13" name="Text 6"/>
          <p:cNvSpPr/>
          <p:nvPr/>
        </p:nvSpPr>
        <p:spPr>
          <a:xfrm>
            <a:off x="5486400" y="3538728"/>
            <a:ext cx="3675888" cy="2130552"/>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A heatmap was generated to illustrate the correlation between various numerical features, revealing strong correlations that merit further investigation.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348472"/>
          </a:xfrm>
          <a:prstGeom prst="rect">
            <a:avLst/>
          </a:prstGeom>
        </p:spPr>
      </p:pic>
      <p:pic>
        <p:nvPicPr>
          <p:cNvPr id="3" name="Image 1" descr="preencoded.png">    </p:cNvPr>
          <p:cNvPicPr>
            <a:picLocks noChangeAspect="1"/>
          </p:cNvPicPr>
          <p:nvPr/>
        </p:nvPicPr>
        <p:blipFill>
          <a:blip r:embed="rId2"/>
          <a:stretch>
            <a:fillRect/>
          </a:stretch>
        </p:blipFill>
        <p:spPr>
          <a:xfrm>
            <a:off x="5047488" y="2450592"/>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2450592"/>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2450592"/>
            <a:ext cx="4544568" cy="4544568"/>
          </a:xfrm>
          <a:prstGeom prst="rect">
            <a:avLst/>
          </a:prstGeom>
        </p:spPr>
      </p:pic>
      <p:pic>
        <p:nvPicPr>
          <p:cNvPr id="6" name="Image 4" descr="preencoded.png">    </p:cNvPr>
          <p:cNvPicPr>
            <a:picLocks noChangeAspect="1"/>
          </p:cNvPicPr>
          <p:nvPr/>
        </p:nvPicPr>
        <p:blipFill>
          <a:blip r:embed="rId5"/>
          <a:stretch>
            <a:fillRect/>
          </a:stretch>
        </p:blipFill>
        <p:spPr>
          <a:xfrm>
            <a:off x="7827264" y="6025896"/>
            <a:ext cx="1188720" cy="1188720"/>
          </a:xfrm>
          <a:prstGeom prst="rect">
            <a:avLst/>
          </a:prstGeom>
        </p:spPr>
      </p:pic>
      <p:pic>
        <p:nvPicPr>
          <p:cNvPr id="7" name="Image 5" descr="preencoded.png">    </p:cNvPr>
          <p:cNvPicPr>
            <a:picLocks noChangeAspect="1"/>
          </p:cNvPicPr>
          <p:nvPr/>
        </p:nvPicPr>
        <p:blipFill>
          <a:blip r:embed="rId6"/>
          <a:stretch>
            <a:fillRect/>
          </a:stretch>
        </p:blipFill>
        <p:spPr>
          <a:xfrm>
            <a:off x="4544568" y="4133088"/>
            <a:ext cx="1188720" cy="1188720"/>
          </a:xfrm>
          <a:prstGeom prst="rect">
            <a:avLst/>
          </a:prstGeom>
        </p:spPr>
      </p:pic>
      <p:pic>
        <p:nvPicPr>
          <p:cNvPr id="8" name="Image 6" descr="preencoded.png">    </p:cNvPr>
          <p:cNvPicPr>
            <a:picLocks noChangeAspect="1"/>
          </p:cNvPicPr>
          <p:nvPr/>
        </p:nvPicPr>
        <p:blipFill>
          <a:blip r:embed="rId7"/>
          <a:stretch>
            <a:fillRect/>
          </a:stretch>
        </p:blipFill>
        <p:spPr>
          <a:xfrm>
            <a:off x="7827264" y="2240280"/>
            <a:ext cx="1188720" cy="1188720"/>
          </a:xfrm>
          <a:prstGeom prst="rect">
            <a:avLst/>
          </a:prstGeom>
        </p:spPr>
      </p:pic>
      <p:sp>
        <p:nvSpPr>
          <p:cNvPr id="9" name="Text 0"/>
          <p:cNvSpPr/>
          <p:nvPr/>
        </p:nvSpPr>
        <p:spPr>
          <a:xfrm>
            <a:off x="950976" y="4178808"/>
            <a:ext cx="3511296" cy="1773936"/>
          </a:xfrm>
          <a:prstGeom prst="rect">
            <a:avLst/>
          </a:prstGeom>
          <a:noFill/>
          <a:ln/>
        </p:spPr>
        <p:txBody>
          <a:bodyPr wrap="square" lIns="0" tIns="0" rIns="0" bIns="0" rtlCol="0" anchor="ctr"/>
          <a:lstStyle/>
          <a:p>
            <a:pPr algn="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Action and drama genres dominate box office revenues, while documentaries earn less but receive higher audience ratings.</a:t>
            </a:r>
            <a:endParaRPr lang="en-US" sz="1850" dirty="0"/>
          </a:p>
        </p:txBody>
      </p:sp>
      <p:sp>
        <p:nvSpPr>
          <p:cNvPr id="10" name="Text 1"/>
          <p:cNvSpPr/>
          <p:nvPr/>
        </p:nvSpPr>
        <p:spPr>
          <a:xfrm>
            <a:off x="9710928" y="2688336"/>
            <a:ext cx="3986784" cy="1773936"/>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Films released during summer or holiday seasons tend to perform better financially, highlighting the importance of strategic release timing.</a:t>
            </a:r>
            <a:endParaRPr lang="en-US" sz="1850" dirty="0"/>
          </a:p>
        </p:txBody>
      </p:sp>
      <p:sp>
        <p:nvSpPr>
          <p:cNvPr id="11" name="Text 2"/>
          <p:cNvSpPr/>
          <p:nvPr/>
        </p:nvSpPr>
        <p:spPr>
          <a:xfrm>
            <a:off x="9710928" y="6016752"/>
            <a:ext cx="3986784" cy="1417320"/>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High audience ratings correlate with word-of-mouth success, underscoring viewer engagement's role in a film's longevity.</a:t>
            </a:r>
            <a:endParaRPr lang="en-US" sz="1850" dirty="0"/>
          </a:p>
        </p:txBody>
      </p:sp>
      <p:sp>
        <p:nvSpPr>
          <p:cNvPr id="12" name="Text 3"/>
          <p:cNvSpPr/>
          <p:nvPr/>
        </p:nvSpPr>
        <p:spPr>
          <a:xfrm>
            <a:off x="9710928" y="5340096"/>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Audience Engagement</a:t>
            </a:r>
            <a:endParaRPr lang="en-US" sz="2320" dirty="0"/>
          </a:p>
        </p:txBody>
      </p:sp>
      <p:sp>
        <p:nvSpPr>
          <p:cNvPr id="13" name="Text 4"/>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Insights and Interpretations</a:t>
            </a:r>
            <a:endParaRPr lang="en-US" sz="4640" dirty="0"/>
          </a:p>
        </p:txBody>
      </p:sp>
      <p:sp>
        <p:nvSpPr>
          <p:cNvPr id="14" name="Text 5"/>
          <p:cNvSpPr/>
          <p:nvPr/>
        </p:nvSpPr>
        <p:spPr>
          <a:xfrm>
            <a:off x="950976" y="3502152"/>
            <a:ext cx="3511296" cy="420624"/>
          </a:xfrm>
          <a:prstGeom prst="rect">
            <a:avLst/>
          </a:prstGeom>
          <a:noFill/>
          <a:ln/>
        </p:spPr>
        <p:txBody>
          <a:bodyPr wrap="none" lIns="0" tIns="0" rIns="0" bIns="0" rtlCol="0" anchor="ctr"/>
          <a:lstStyle/>
          <a:p>
            <a:pPr algn="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Genre Popularity</a:t>
            </a:r>
            <a:endParaRPr lang="en-US" sz="2320" dirty="0"/>
          </a:p>
        </p:txBody>
      </p:sp>
      <p:sp>
        <p:nvSpPr>
          <p:cNvPr id="15" name="Text 6"/>
          <p:cNvSpPr/>
          <p:nvPr/>
        </p:nvSpPr>
        <p:spPr>
          <a:xfrm>
            <a:off x="8330184" y="6419088"/>
            <a:ext cx="173736" cy="411480"/>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2320" dirty="0"/>
          </a:p>
        </p:txBody>
      </p:sp>
      <p:sp>
        <p:nvSpPr>
          <p:cNvPr id="16" name="Text 7"/>
          <p:cNvSpPr/>
          <p:nvPr/>
        </p:nvSpPr>
        <p:spPr>
          <a:xfrm>
            <a:off x="5047488" y="4526280"/>
            <a:ext cx="173736" cy="411480"/>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2320" dirty="0"/>
          </a:p>
        </p:txBody>
      </p:sp>
      <p:sp>
        <p:nvSpPr>
          <p:cNvPr id="17" name="Text 8"/>
          <p:cNvSpPr/>
          <p:nvPr/>
        </p:nvSpPr>
        <p:spPr>
          <a:xfrm>
            <a:off x="8330184" y="2624328"/>
            <a:ext cx="173736" cy="411480"/>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2320" dirty="0"/>
          </a:p>
        </p:txBody>
      </p:sp>
      <p:sp>
        <p:nvSpPr>
          <p:cNvPr id="18" name="Text 9"/>
          <p:cNvSpPr/>
          <p:nvPr/>
        </p:nvSpPr>
        <p:spPr>
          <a:xfrm>
            <a:off x="9710928" y="2011680"/>
            <a:ext cx="3986784"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Impact of Release Year</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513064"/>
          </a:xfrm>
          <a:prstGeom prst="rect">
            <a:avLst/>
          </a:prstGeom>
        </p:spPr>
      </p:pic>
      <p:pic>
        <p:nvPicPr>
          <p:cNvPr id="3" name="Image 1" descr="preencoded.png">    </p:cNvPr>
          <p:cNvPicPr>
            <a:picLocks noChangeAspect="1"/>
          </p:cNvPicPr>
          <p:nvPr/>
        </p:nvPicPr>
        <p:blipFill>
          <a:blip r:embed="rId2"/>
          <a:stretch>
            <a:fillRect/>
          </a:stretch>
        </p:blipFill>
        <p:spPr>
          <a:xfrm>
            <a:off x="960120" y="1874520"/>
            <a:ext cx="3831336" cy="2532888"/>
          </a:xfrm>
          <a:prstGeom prst="rect">
            <a:avLst/>
          </a:prstGeom>
        </p:spPr>
      </p:pic>
      <p:pic>
        <p:nvPicPr>
          <p:cNvPr id="4" name="Image 2" descr="preencoded.png">    </p:cNvPr>
          <p:cNvPicPr>
            <a:picLocks noChangeAspect="1"/>
          </p:cNvPicPr>
          <p:nvPr/>
        </p:nvPicPr>
        <p:blipFill>
          <a:blip r:embed="rId3"/>
          <a:stretch>
            <a:fillRect/>
          </a:stretch>
        </p:blipFill>
        <p:spPr>
          <a:xfrm>
            <a:off x="9848088" y="1874520"/>
            <a:ext cx="3831336" cy="2532888"/>
          </a:xfrm>
          <a:prstGeom prst="rect">
            <a:avLst/>
          </a:prstGeom>
        </p:spPr>
      </p:pic>
      <p:pic>
        <p:nvPicPr>
          <p:cNvPr id="5" name="Image 3" descr="preencoded.png">    </p:cNvPr>
          <p:cNvPicPr>
            <a:picLocks noChangeAspect="1"/>
          </p:cNvPicPr>
          <p:nvPr/>
        </p:nvPicPr>
        <p:blipFill>
          <a:blip r:embed="rId4"/>
          <a:stretch>
            <a:fillRect/>
          </a:stretch>
        </p:blipFill>
        <p:spPr>
          <a:xfrm>
            <a:off x="5404104" y="1874520"/>
            <a:ext cx="3831336" cy="2532888"/>
          </a:xfrm>
          <a:prstGeom prst="rect">
            <a:avLst/>
          </a:prstGeom>
        </p:spPr>
      </p:pic>
      <p:sp>
        <p:nvSpPr>
          <p:cNvPr id="6" name="Text 0"/>
          <p:cNvSpPr/>
          <p:nvPr/>
        </p:nvSpPr>
        <p:spPr>
          <a:xfrm>
            <a:off x="832104" y="649224"/>
            <a:ext cx="12984480" cy="832104"/>
          </a:xfrm>
          <a:prstGeom prst="rect">
            <a:avLst/>
          </a:prstGeom>
          <a:noFill/>
          <a:ln/>
        </p:spPr>
        <p:txBody>
          <a:bodyPr wrap="non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Future Directions</a:t>
            </a:r>
            <a:endParaRPr lang="en-US" sz="4640" dirty="0"/>
          </a:p>
        </p:txBody>
      </p:sp>
      <p:sp>
        <p:nvSpPr>
          <p:cNvPr id="7" name="Text 1"/>
          <p:cNvSpPr/>
          <p:nvPr/>
        </p:nvSpPr>
        <p:spPr>
          <a:xfrm>
            <a:off x="5404104" y="5605272"/>
            <a:ext cx="3831336" cy="2130552"/>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Implementing machine learning algorithms could enhance predictive analytics, allowing for better forecasting of a film’s potential success based on historical data.</a:t>
            </a:r>
            <a:endParaRPr lang="en-US" sz="1850" dirty="0"/>
          </a:p>
        </p:txBody>
      </p:sp>
      <p:sp>
        <p:nvSpPr>
          <p:cNvPr id="8" name="Text 2"/>
          <p:cNvSpPr/>
          <p:nvPr/>
        </p:nvSpPr>
        <p:spPr>
          <a:xfrm>
            <a:off x="960120" y="4636008"/>
            <a:ext cx="3831336"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Further Analysis</a:t>
            </a:r>
            <a:endParaRPr lang="en-US" sz="2320" dirty="0"/>
          </a:p>
        </p:txBody>
      </p:sp>
      <p:sp>
        <p:nvSpPr>
          <p:cNvPr id="9" name="Text 3"/>
          <p:cNvSpPr/>
          <p:nvPr/>
        </p:nvSpPr>
        <p:spPr>
          <a:xfrm>
            <a:off x="9848088" y="5193792"/>
            <a:ext cx="3831336" cy="2130552"/>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Incorporating additional data sources, such as international box office figures and streaming platform metrics, would provide a more comprehensive view of global cinema trends.</a:t>
            </a:r>
            <a:endParaRPr lang="en-US" sz="1850" dirty="0"/>
          </a:p>
        </p:txBody>
      </p:sp>
      <p:sp>
        <p:nvSpPr>
          <p:cNvPr id="10" name="Text 4"/>
          <p:cNvSpPr/>
          <p:nvPr/>
        </p:nvSpPr>
        <p:spPr>
          <a:xfrm>
            <a:off x="9848088" y="4636008"/>
            <a:ext cx="3831336" cy="420624"/>
          </a:xfrm>
          <a:prstGeom prst="rect">
            <a:avLst/>
          </a:prstGeom>
          <a:noFill/>
          <a:ln/>
        </p:spPr>
        <p:txBody>
          <a:bodyPr wrap="non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Expanding the Dataset</a:t>
            </a:r>
            <a:endParaRPr lang="en-US" sz="2320" dirty="0"/>
          </a:p>
        </p:txBody>
      </p:sp>
      <p:sp>
        <p:nvSpPr>
          <p:cNvPr id="11" name="Text 5"/>
          <p:cNvSpPr/>
          <p:nvPr/>
        </p:nvSpPr>
        <p:spPr>
          <a:xfrm>
            <a:off x="5404104" y="4636008"/>
            <a:ext cx="3831336" cy="832104"/>
          </a:xfrm>
          <a:prstGeom prst="rect">
            <a:avLst/>
          </a:prstGeom>
          <a:noFill/>
          <a:ln/>
        </p:spPr>
        <p:txBody>
          <a:bodyPr wrap="square" lIns="0" tIns="0" rIns="0" bIns="0" rtlCol="0" anchor="ctr"/>
          <a:lstStyle/>
          <a:p>
            <a:pPr algn="ctr"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Machine Learning Applications</a:t>
            </a:r>
            <a:endParaRPr lang="en-US" sz="2320" dirty="0"/>
          </a:p>
        </p:txBody>
      </p:sp>
      <p:sp>
        <p:nvSpPr>
          <p:cNvPr id="12" name="Text 6"/>
          <p:cNvSpPr/>
          <p:nvPr/>
        </p:nvSpPr>
        <p:spPr>
          <a:xfrm>
            <a:off x="960120" y="5193792"/>
            <a:ext cx="3831336" cy="1773936"/>
          </a:xfrm>
          <a:prstGeom prst="rect">
            <a:avLst/>
          </a:prstGeom>
          <a:noFill/>
          <a:ln/>
        </p:spPr>
        <p:txBody>
          <a:bodyPr wrap="square" lIns="0" tIns="0" rIns="0" bIns="0" rtlCol="0" anchor="ctr"/>
          <a:lstStyle/>
          <a:p>
            <a:pPr algn="ctr"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Future studies could explore the impact of marketing strategies on box office performance, as well as the role of social media in influencing audience opinions.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5266944" y="3328416"/>
            <a:ext cx="475488" cy="475488"/>
          </a:xfrm>
          <a:prstGeom prst="rect">
            <a:avLst/>
          </a:prstGeom>
        </p:spPr>
      </p:pic>
      <p:pic>
        <p:nvPicPr>
          <p:cNvPr id="5" name="Image 3" descr="preencoded.png">    </p:cNvPr>
          <p:cNvPicPr>
            <a:picLocks noChangeAspect="1"/>
          </p:cNvPicPr>
          <p:nvPr/>
        </p:nvPicPr>
        <p:blipFill>
          <a:blip r:embed="rId4"/>
          <a:stretch>
            <a:fillRect/>
          </a:stretch>
        </p:blipFill>
        <p:spPr>
          <a:xfrm>
            <a:off x="9692640" y="3328416"/>
            <a:ext cx="475488" cy="475488"/>
          </a:xfrm>
          <a:prstGeom prst="rect">
            <a:avLst/>
          </a:prstGeom>
        </p:spPr>
      </p:pic>
      <p:pic>
        <p:nvPicPr>
          <p:cNvPr id="6" name="Image 4" descr="preencoded.png">    </p:cNvPr>
          <p:cNvPicPr>
            <a:picLocks noChangeAspect="1"/>
          </p:cNvPicPr>
          <p:nvPr/>
        </p:nvPicPr>
        <p:blipFill>
          <a:blip r:embed="rId5"/>
          <a:stretch>
            <a:fillRect/>
          </a:stretch>
        </p:blipFill>
        <p:spPr>
          <a:xfrm>
            <a:off x="841248" y="3328416"/>
            <a:ext cx="475488" cy="475488"/>
          </a:xfrm>
          <a:prstGeom prst="rect">
            <a:avLst/>
          </a:prstGeom>
        </p:spPr>
      </p:pic>
      <p:sp>
        <p:nvSpPr>
          <p:cNvPr id="7" name="Text 0"/>
          <p:cNvSpPr/>
          <p:nvPr/>
        </p:nvSpPr>
        <p:spPr>
          <a:xfrm>
            <a:off x="6035040" y="3355848"/>
            <a:ext cx="3337560" cy="832104"/>
          </a:xfrm>
          <a:prstGeom prst="rect">
            <a:avLst/>
          </a:prstGeom>
          <a:noFill/>
          <a:ln/>
        </p:spPr>
        <p:txBody>
          <a:bodyPr wrap="squar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Importance of Data Analysis</a:t>
            </a:r>
            <a:endParaRPr lang="en-US" sz="2320" dirty="0"/>
          </a:p>
        </p:txBody>
      </p:sp>
      <p:sp>
        <p:nvSpPr>
          <p:cNvPr id="8" name="Text 1"/>
          <p:cNvSpPr/>
          <p:nvPr/>
        </p:nvSpPr>
        <p:spPr>
          <a:xfrm>
            <a:off x="10460736" y="3913632"/>
            <a:ext cx="3337560" cy="2478024"/>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Encouragement for industry stakeholders to leverage data analytics in decision-making processes, ultimately enriching the cinematic experience for audiences worldwide.</a:t>
            </a:r>
            <a:endParaRPr lang="en-US" sz="1850" dirty="0"/>
          </a:p>
        </p:txBody>
      </p:sp>
      <p:sp>
        <p:nvSpPr>
          <p:cNvPr id="9" name="Text 2"/>
          <p:cNvSpPr/>
          <p:nvPr/>
        </p:nvSpPr>
        <p:spPr>
          <a:xfrm>
            <a:off x="5422392" y="3364992"/>
            <a:ext cx="173736" cy="411480"/>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2320" dirty="0"/>
          </a:p>
        </p:txBody>
      </p:sp>
      <p:sp>
        <p:nvSpPr>
          <p:cNvPr id="10" name="Text 3"/>
          <p:cNvSpPr/>
          <p:nvPr/>
        </p:nvSpPr>
        <p:spPr>
          <a:xfrm>
            <a:off x="1609344" y="3913632"/>
            <a:ext cx="3337560" cy="2130552"/>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The analysis highlights key trends and insights from the vast dataset, showcasing the complex relationship between various factors influencing global cinema.</a:t>
            </a:r>
            <a:endParaRPr lang="en-US" sz="1850" dirty="0"/>
          </a:p>
        </p:txBody>
      </p:sp>
      <p:sp>
        <p:nvSpPr>
          <p:cNvPr id="11" name="Text 4"/>
          <p:cNvSpPr/>
          <p:nvPr/>
        </p:nvSpPr>
        <p:spPr>
          <a:xfrm>
            <a:off x="9848088" y="3364992"/>
            <a:ext cx="173736" cy="411480"/>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2320" dirty="0"/>
          </a:p>
        </p:txBody>
      </p:sp>
      <p:sp>
        <p:nvSpPr>
          <p:cNvPr id="12" name="Text 5"/>
          <p:cNvSpPr/>
          <p:nvPr/>
        </p:nvSpPr>
        <p:spPr>
          <a:xfrm>
            <a:off x="996696" y="3364992"/>
            <a:ext cx="173736" cy="411480"/>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2320" dirty="0"/>
          </a:p>
        </p:txBody>
      </p:sp>
      <p:sp>
        <p:nvSpPr>
          <p:cNvPr id="13" name="Text 6"/>
          <p:cNvSpPr/>
          <p:nvPr/>
        </p:nvSpPr>
        <p:spPr>
          <a:xfrm>
            <a:off x="832104" y="1161288"/>
            <a:ext cx="12984480" cy="1655064"/>
          </a:xfrm>
          <a:prstGeom prst="rect">
            <a:avLst/>
          </a:prstGeom>
          <a:noFill/>
          <a:ln/>
        </p:spPr>
        <p:txBody>
          <a:bodyPr wrap="square" lIns="0" tIns="0" rIns="0" bIns="0" rtlCol="0" anchor="ctr"/>
          <a:lstStyle/>
          <a:p>
            <a:pPr algn="l" indent="0" marL="0">
              <a:lnSpc>
                <a:spcPts val="6500"/>
              </a:lnSpc>
              <a:buNone/>
            </a:pPr>
            <a:r>
              <a:rPr lang="en-US" sz="4640" dirty="0">
                <a:solidFill>
                  <a:srgbClr val="78F2E6"/>
                </a:solidFill>
                <a:latin typeface="AlibabaPuHuiTi-Alibaba-PuHuiTi" pitchFamily="34" charset="0"/>
                <a:ea typeface="AlibabaPuHuiTi-Alibaba-PuHuiTi" pitchFamily="34" charset="-122"/>
                <a:cs typeface="AlibabaPuHuiTi-Alibaba-PuHuiTi" pitchFamily="34" charset="-120"/>
              </a:rPr>
              <a:t>Key Takeaways from Data Analysis in Global Cinema</a:t>
            </a:r>
            <a:endParaRPr lang="en-US" sz="4640" dirty="0"/>
          </a:p>
        </p:txBody>
      </p:sp>
      <p:sp>
        <p:nvSpPr>
          <p:cNvPr id="14" name="Text 7"/>
          <p:cNvSpPr/>
          <p:nvPr/>
        </p:nvSpPr>
        <p:spPr>
          <a:xfrm>
            <a:off x="1609344" y="3355848"/>
            <a:ext cx="3337560"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Summary of Findings</a:t>
            </a:r>
            <a:endParaRPr lang="en-US" sz="2320" dirty="0"/>
          </a:p>
        </p:txBody>
      </p:sp>
      <p:sp>
        <p:nvSpPr>
          <p:cNvPr id="15" name="Text 8"/>
          <p:cNvSpPr/>
          <p:nvPr/>
        </p:nvSpPr>
        <p:spPr>
          <a:xfrm>
            <a:off x="10460736" y="3355848"/>
            <a:ext cx="3337560" cy="420624"/>
          </a:xfrm>
          <a:prstGeom prst="rect">
            <a:avLst/>
          </a:prstGeom>
          <a:noFill/>
          <a:ln/>
        </p:spPr>
        <p:txBody>
          <a:bodyPr wrap="none" lIns="0" tIns="0" rIns="0" bIns="0" rtlCol="0" anchor="ctr"/>
          <a:lstStyle/>
          <a:p>
            <a:pPr algn="l" indent="0" marL="0">
              <a:lnSpc>
                <a:spcPts val="3250"/>
              </a:lnSpc>
              <a:buNone/>
            </a:pPr>
            <a:r>
              <a:rPr lang="en-US" sz="2320" dirty="0">
                <a:solidFill>
                  <a:srgbClr val="E6E6E6"/>
                </a:solidFill>
                <a:latin typeface="AlibabaPuHuiTi-Alibaba-PuHuiTi" pitchFamily="34" charset="0"/>
                <a:ea typeface="AlibabaPuHuiTi-Alibaba-PuHuiTi" pitchFamily="34" charset="-122"/>
                <a:cs typeface="AlibabaPuHuiTi-Alibaba-PuHuiTi" pitchFamily="34" charset="-120"/>
              </a:rPr>
              <a:t>Call to Action</a:t>
            </a:r>
            <a:endParaRPr lang="en-US" sz="2320" dirty="0"/>
          </a:p>
        </p:txBody>
      </p:sp>
      <p:sp>
        <p:nvSpPr>
          <p:cNvPr id="16" name="Text 9"/>
          <p:cNvSpPr/>
          <p:nvPr/>
        </p:nvSpPr>
        <p:spPr>
          <a:xfrm>
            <a:off x="6035040" y="4325112"/>
            <a:ext cx="3337560" cy="2478024"/>
          </a:xfrm>
          <a:prstGeom prst="rect">
            <a:avLst/>
          </a:prstGeom>
          <a:noFill/>
          <a:ln/>
        </p:spPr>
        <p:txBody>
          <a:bodyPr wrap="square" lIns="0" tIns="0" rIns="0" bIns="0" rtlCol="0" anchor="ctr"/>
          <a:lstStyle/>
          <a:p>
            <a:pPr algn="l" indent="0" marL="0">
              <a:lnSpc>
                <a:spcPts val="2780"/>
              </a:lnSpc>
              <a:buNone/>
            </a:pPr>
            <a:r>
              <a:rPr lang="en-US" sz="1850" dirty="0">
                <a:solidFill>
                  <a:srgbClr val="E6E6E6"/>
                </a:solidFill>
                <a:latin typeface="AlibabaPuHuiTi-Alibaba-PuHuiTi" pitchFamily="34" charset="0"/>
                <a:ea typeface="AlibabaPuHuiTi-Alibaba-PuHuiTi" pitchFamily="34" charset="-122"/>
                <a:cs typeface="AlibabaPuHuiTi-Alibaba-PuHuiTi" pitchFamily="34" charset="-120"/>
              </a:rPr>
              <a:t>Understanding these patterns through data-driven insights is essential for filmmakers, producers, and marketers aiming to navigate the evolving landscape of the film industry.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2025-07-04T22:10:38Z</dcterms:created>
  <dcterms:modified xsi:type="dcterms:W3CDTF">2025-07-04T22:10:38Z</dcterms:modified>
</cp:coreProperties>
</file>